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80" r:id="rId2"/>
    <p:sldId id="324" r:id="rId3"/>
    <p:sldId id="318" r:id="rId4"/>
    <p:sldId id="271" r:id="rId5"/>
    <p:sldId id="366" r:id="rId6"/>
    <p:sldId id="309" r:id="rId7"/>
    <p:sldId id="272" r:id="rId8"/>
    <p:sldId id="364" r:id="rId9"/>
    <p:sldId id="359" r:id="rId10"/>
    <p:sldId id="291" r:id="rId11"/>
    <p:sldId id="361" r:id="rId12"/>
    <p:sldId id="358" r:id="rId13"/>
    <p:sldId id="365" r:id="rId14"/>
    <p:sldId id="282" r:id="rId15"/>
    <p:sldId id="305" r:id="rId16"/>
    <p:sldId id="356" r:id="rId17"/>
    <p:sldId id="355" r:id="rId18"/>
    <p:sldId id="362" r:id="rId19"/>
  </p:sldIdLst>
  <p:sldSz cx="9144000" cy="6858000" type="screen4x3"/>
  <p:notesSz cx="6889750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ke Stokes" initials="MS" lastIdx="1" clrIdx="0">
    <p:extLst>
      <p:ext uri="{19B8F6BF-5375-455C-9EA6-DF929625EA0E}">
        <p15:presenceInfo xmlns:p15="http://schemas.microsoft.com/office/powerpoint/2012/main" userId="43a66cd86e7fbca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B7B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8376" autoAdjust="0"/>
  </p:normalViewPr>
  <p:slideViewPr>
    <p:cSldViewPr snapToGrid="0" snapToObjects="1">
      <p:cViewPr varScale="1">
        <p:scale>
          <a:sx n="76" d="100"/>
          <a:sy n="76" d="100"/>
        </p:scale>
        <p:origin x="1746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656"/>
    </p:cViewPr>
  </p:sorterViewPr>
  <p:notesViewPr>
    <p:cSldViewPr snapToGrid="0" snapToObjects="1">
      <p:cViewPr varScale="1">
        <p:scale>
          <a:sx n="60" d="100"/>
          <a:sy n="60" d="100"/>
        </p:scale>
        <p:origin x="3384" y="78"/>
      </p:cViewPr>
      <p:guideLst>
        <p:guide orient="horz" pos="3157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B95F21CE-2A4B-4670-8926-3DE4EA2E0542}" type="datetimeFigureOut">
              <a:rPr lang="en-GB" smtClean="0"/>
              <a:t>20/03/2021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026BE206-D868-4BC5-93F9-9E304999C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635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257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040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E206-D868-4BC5-93F9-9E304999C6D3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27B101-E6C4-4333-9F07-023D836D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2356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121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355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08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013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114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269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577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837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346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704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8353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E206-D868-4BC5-93F9-9E304999C6D3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7436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E206-D868-4BC5-93F9-9E304999C6D3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02265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BE206-D868-4BC5-93F9-9E304999C6D3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35433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E206-D868-4BC5-93F9-9E304999C6D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464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11046"/>
            <a:ext cx="9144000" cy="6858000"/>
          </a:xfrm>
          <a:prstGeom prst="rect">
            <a:avLst/>
          </a:prstGeom>
          <a:solidFill>
            <a:srgbClr val="2639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Century Gothic Regular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016515" y="733185"/>
            <a:ext cx="1065404" cy="10654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Century Gothic Regular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5585" y="1619983"/>
            <a:ext cx="4338415" cy="52490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2025440"/>
            <a:ext cx="5772150" cy="2387600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4541628"/>
            <a:ext cx="6554289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106D-1943-BC42-A68D-A5DE3FBBC8D6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F0808-6689-0847-A7B6-219B5C6CD58A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33185"/>
            <a:ext cx="26860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071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106D-1943-BC42-A68D-A5DE3FBBC8D6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F0808-6689-0847-A7B6-219B5C6CD58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11046"/>
            <a:ext cx="9144000" cy="5666943"/>
          </a:xfrm>
          <a:prstGeom prst="rect">
            <a:avLst/>
          </a:prstGeom>
          <a:solidFill>
            <a:srgbClr val="2639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Century Gothic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608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430" y="3581218"/>
            <a:ext cx="5951083" cy="1749607"/>
          </a:xfrm>
        </p:spPr>
        <p:txBody>
          <a:bodyPr anchor="b">
            <a:normAutofit/>
          </a:bodyPr>
          <a:lstStyle>
            <a:lvl1pPr>
              <a:defRPr sz="4800">
                <a:solidFill>
                  <a:srgbClr val="273B7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430" y="535781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273B7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106D-1943-BC42-A68D-A5DE3FBBC8D6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F0808-6689-0847-A7B6-219B5C6CD58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951" y="498527"/>
            <a:ext cx="2633236" cy="15125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05" y="362746"/>
            <a:ext cx="1656807" cy="16483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7664" y="1690238"/>
            <a:ext cx="3576336" cy="532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36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106D-1943-BC42-A68D-A5DE3FBBC8D6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F0808-6689-0847-A7B6-219B5C6CD58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9841" y="145670"/>
            <a:ext cx="78867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273B7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30238" y="1554480"/>
            <a:ext cx="7956550" cy="4078224"/>
          </a:xfrm>
        </p:spPr>
        <p:txBody>
          <a:bodyPr/>
          <a:lstStyle>
            <a:lvl1pPr>
              <a:defRPr>
                <a:solidFill>
                  <a:srgbClr val="273B7B"/>
                </a:solidFill>
              </a:defRPr>
            </a:lvl1pPr>
            <a:lvl2pPr>
              <a:defRPr>
                <a:solidFill>
                  <a:srgbClr val="273B7B"/>
                </a:solidFill>
              </a:defRPr>
            </a:lvl2pPr>
            <a:lvl3pPr>
              <a:defRPr>
                <a:solidFill>
                  <a:srgbClr val="273B7B"/>
                </a:solidFill>
              </a:defRPr>
            </a:lvl3pPr>
            <a:lvl4pPr>
              <a:defRPr>
                <a:solidFill>
                  <a:srgbClr val="273B7B"/>
                </a:solidFill>
              </a:defRPr>
            </a:lvl4pPr>
            <a:lvl5pPr>
              <a:defRPr>
                <a:solidFill>
                  <a:srgbClr val="273B7B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1685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1106D-1943-BC42-A68D-A5DE3FBBC8D6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F0808-6689-0847-A7B6-219B5C6CD58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7586" y="5765857"/>
            <a:ext cx="1530664" cy="8792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5741776"/>
            <a:ext cx="984733" cy="9797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>
                <a:solidFill>
                  <a:srgbClr val="273B7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-1"/>
            <a:ext cx="9144000" cy="55299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54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Century Gothic Regular" charset="0"/>
              </a:defRPr>
            </a:lvl1pPr>
          </a:lstStyle>
          <a:p>
            <a:fld id="{9801106D-1943-BC42-A68D-A5DE3FBBC8D6}" type="datetimeFigureOut">
              <a:rPr lang="en-US" smtClean="0"/>
              <a:pPr/>
              <a:t>3/20/2021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Century Gothic Regular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Century Gothic Regular" charset="0"/>
              </a:defRPr>
            </a:lvl1pPr>
          </a:lstStyle>
          <a:p>
            <a:fld id="{B8DF0808-6689-0847-A7B6-219B5C6CD5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957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3" r:id="rId3"/>
    <p:sldLayoutId id="2147483667" r:id="rId4"/>
    <p:sldLayoutId id="214748367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entury Gothic Bold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Century Gothic Regular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entury Gothic Regular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entury Gothic Regular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entury Gothic Regular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entury Gothic Regular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FDEDAFAA-1173-4B9E-8D47-CDC6D418D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0" y="1143000"/>
            <a:ext cx="8737600" cy="43688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D232BF-DD3C-4C62-BD20-3B157A2933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2800" y="5974080"/>
            <a:ext cx="7645400" cy="6553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3600" dirty="0"/>
              <a:t>Mike Stokes, 23rd March 2021</a:t>
            </a:r>
          </a:p>
        </p:txBody>
      </p:sp>
    </p:spTree>
    <p:extLst>
      <p:ext uri="{BB962C8B-B14F-4D97-AF65-F5344CB8AC3E}">
        <p14:creationId xmlns:p14="http://schemas.microsoft.com/office/powerpoint/2010/main" val="1440083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45671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EU Exit – The Current State Of Play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422400" y="1351280"/>
            <a:ext cx="6311900" cy="5151120"/>
          </a:xfrm>
        </p:spPr>
        <p:txBody>
          <a:bodyPr>
            <a:noAutofit/>
          </a:bodyPr>
          <a:lstStyle/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We left the EU on 31/01/2020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The 11 months transition period ended on 31/12/2020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We left the single market and the EU customs union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Trade deal agreed with the 27 countries of the EU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cs typeface="Calibri" panose="020F0502020204030204" pitchFamily="34" charset="0"/>
              </a:rPr>
              <a:t>Trade deals completed with over 60 non-EU countries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cs typeface="Calibri" panose="020F0502020204030204" pitchFamily="34" charset="0"/>
              </a:rPr>
              <a:t>“GSP” arrangement covers 71 developing nations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cs typeface="Calibri" panose="020F0502020204030204" pitchFamily="34" charset="0"/>
              </a:rPr>
              <a:t>Deals in place with over 160 countries around the world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endParaRPr lang="en-GB" sz="1900" b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0" indent="0">
              <a:lnSpc>
                <a:spcPct val="200000"/>
              </a:lnSpc>
              <a:buClr>
                <a:srgbClr val="5BAC26"/>
              </a:buClr>
              <a:buSzPct val="120000"/>
              <a:buNone/>
            </a:pPr>
            <a:endParaRPr lang="en-GB" sz="1900" b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17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428C0A1-8A0A-47CD-B6FA-E623724D6948}"/>
              </a:ext>
            </a:extLst>
          </p:cNvPr>
          <p:cNvGraphicFramePr>
            <a:graphicFrameLocks noGrp="1"/>
          </p:cNvGraphicFramePr>
          <p:nvPr/>
        </p:nvGraphicFramePr>
        <p:xfrm>
          <a:off x="698500" y="190500"/>
          <a:ext cx="8089899" cy="6489731"/>
        </p:xfrm>
        <a:graphic>
          <a:graphicData uri="http://schemas.openxmlformats.org/drawingml/2006/table">
            <a:tbl>
              <a:tblPr/>
              <a:tblGrid>
                <a:gridCol w="1877813">
                  <a:extLst>
                    <a:ext uri="{9D8B030D-6E8A-4147-A177-3AD203B41FA5}">
                      <a16:colId xmlns:a16="http://schemas.microsoft.com/office/drawing/2014/main" val="2789242928"/>
                    </a:ext>
                  </a:extLst>
                </a:gridCol>
                <a:gridCol w="223959">
                  <a:extLst>
                    <a:ext uri="{9D8B030D-6E8A-4147-A177-3AD203B41FA5}">
                      <a16:colId xmlns:a16="http://schemas.microsoft.com/office/drawing/2014/main" val="2804274717"/>
                    </a:ext>
                  </a:extLst>
                </a:gridCol>
                <a:gridCol w="52442">
                  <a:extLst>
                    <a:ext uri="{9D8B030D-6E8A-4147-A177-3AD203B41FA5}">
                      <a16:colId xmlns:a16="http://schemas.microsoft.com/office/drawing/2014/main" val="2063234076"/>
                    </a:ext>
                  </a:extLst>
                </a:gridCol>
                <a:gridCol w="223959">
                  <a:extLst>
                    <a:ext uri="{9D8B030D-6E8A-4147-A177-3AD203B41FA5}">
                      <a16:colId xmlns:a16="http://schemas.microsoft.com/office/drawing/2014/main" val="1336937382"/>
                    </a:ext>
                  </a:extLst>
                </a:gridCol>
                <a:gridCol w="1266233">
                  <a:extLst>
                    <a:ext uri="{9D8B030D-6E8A-4147-A177-3AD203B41FA5}">
                      <a16:colId xmlns:a16="http://schemas.microsoft.com/office/drawing/2014/main" val="659001878"/>
                    </a:ext>
                  </a:extLst>
                </a:gridCol>
                <a:gridCol w="1429896">
                  <a:extLst>
                    <a:ext uri="{9D8B030D-6E8A-4147-A177-3AD203B41FA5}">
                      <a16:colId xmlns:a16="http://schemas.microsoft.com/office/drawing/2014/main" val="2707582470"/>
                    </a:ext>
                  </a:extLst>
                </a:gridCol>
                <a:gridCol w="223959">
                  <a:extLst>
                    <a:ext uri="{9D8B030D-6E8A-4147-A177-3AD203B41FA5}">
                      <a16:colId xmlns:a16="http://schemas.microsoft.com/office/drawing/2014/main" val="177440288"/>
                    </a:ext>
                  </a:extLst>
                </a:gridCol>
                <a:gridCol w="52442">
                  <a:extLst>
                    <a:ext uri="{9D8B030D-6E8A-4147-A177-3AD203B41FA5}">
                      <a16:colId xmlns:a16="http://schemas.microsoft.com/office/drawing/2014/main" val="3227844080"/>
                    </a:ext>
                  </a:extLst>
                </a:gridCol>
                <a:gridCol w="223959">
                  <a:extLst>
                    <a:ext uri="{9D8B030D-6E8A-4147-A177-3AD203B41FA5}">
                      <a16:colId xmlns:a16="http://schemas.microsoft.com/office/drawing/2014/main" val="811151814"/>
                    </a:ext>
                  </a:extLst>
                </a:gridCol>
                <a:gridCol w="2515237">
                  <a:extLst>
                    <a:ext uri="{9D8B030D-6E8A-4147-A177-3AD203B41FA5}">
                      <a16:colId xmlns:a16="http://schemas.microsoft.com/office/drawing/2014/main" val="2319747648"/>
                    </a:ext>
                  </a:extLst>
                </a:gridCol>
              </a:tblGrid>
              <a:tr h="530723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 TRADE AGREEMENTS  -  MARCH 2021</a:t>
                      </a:r>
                    </a:p>
                  </a:txBody>
                  <a:tcPr marL="6243" marR="6243" marT="62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225267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TRADE AGREEMENT IN PLACE (EU)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TRADE AGREEMENT IN PLACE (Rest of the World)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AGREEMENTS TO BE COMPLETED (Imminent)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4586747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Austria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Antigua &amp; Barbuda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Lesotho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Canada</a:t>
                      </a:r>
                      <a:r>
                        <a:rPr lang="en-GB" sz="7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preferential duties already in place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625798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Belgium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Bahamas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Liechtenstein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Jordan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9229534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Bulgaria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Barbados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Mauritius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Mexico </a:t>
                      </a:r>
                      <a:r>
                        <a:rPr lang="en-GB" sz="7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preferential duties already in place</a:t>
                      </a:r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5643354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Croatia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Belize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Moldova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393305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Cyprus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Botswana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Morocco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AGREEMENTS TO BE COMPLETED (Ongoing)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647575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Czech Republic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Cameroon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Mozambique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Albania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376688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Denmark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Chile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Namibia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Algeria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745019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Estonia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Colombia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Nicaragua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Bosnia &amp; Herzegovina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7975720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Finland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Costa Rica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Macedonia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Montenegro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053672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Cote d'Ivoire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Norway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Serbia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0370489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Germany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Dominica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Palestinian Authority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127542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Greece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Dominican Republic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Panama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MUTUAL RECOGNITION AGREEMENTS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7018362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Hungary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Ecuador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Papua New Guinea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Australia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9734577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Ireland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Egypt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Peru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Zealand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9692746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Italy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Salvador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Samoa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488995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Latvia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Eswatini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Seychelles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707235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Lithuania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Faroe Islands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Singapore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GENERAL SYSTEM of PREFERENCE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6243986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Luxembourg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Fiji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Solomon Islands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Very preferential or zero rates of import duty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040150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Malta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Africa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 developing countries, including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1014944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Netherlands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Ghana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Korea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Bangladesh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182742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Poland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Grenada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St.Kitts &amp; Nevis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Bolivia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314099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Portugal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Guatemala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St. Vincent &amp; Grenadines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Cambodia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5042509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Romania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Guyana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St.Lucia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Ethiopia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2835293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Slovakia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Honduras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Switzerland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451190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Slovenia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Iceland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Trinidad &amp; Tobago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Nigeria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6528296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Spain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Israel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Tunisia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Pakistan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090530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Sweden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Jamaica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Turkey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Philippines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2602442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Japan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Ukraine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Sri Lanka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8660552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Kenya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Vietnam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Tanzania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075931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Kosovo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Zimbabwe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Uganda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2737734"/>
                  </a:ext>
                </a:extLst>
              </a:tr>
              <a:tr h="186219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Lebanon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Uzbekistan</a:t>
                      </a:r>
                    </a:p>
                  </a:txBody>
                  <a:tcPr marL="6243" marR="6243" marT="62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187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478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4871"/>
            <a:ext cx="8478441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Changed in January?</a:t>
            </a:r>
          </a:p>
        </p:txBody>
      </p:sp>
      <p:pic>
        <p:nvPicPr>
          <p:cNvPr id="2050" name="Picture 2" descr="Q&amp;A with Metro's Grant Liddell: Logistics in the post-Brexit era - The  Loadstar">
            <a:extLst>
              <a:ext uri="{FF2B5EF4-FFF2-40B4-BE49-F238E27FC236}">
                <a16:creationId xmlns:a16="http://schemas.microsoft.com/office/drawing/2014/main" id="{C72D4982-F2AC-44C2-8252-2218EC67A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2038350"/>
            <a:ext cx="6477000" cy="35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941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4871"/>
            <a:ext cx="8478441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Changed in January?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1DA64A9-CCAD-42AD-9BEC-1F25FBE222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3999" y="1236980"/>
            <a:ext cx="8605441" cy="4992998"/>
          </a:xfrm>
        </p:spPr>
        <p:txBody>
          <a:bodyPr>
            <a:noAutofit/>
          </a:bodyPr>
          <a:lstStyle/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Customs Declarations, Safety &amp; Security Declarations are now required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EORI numbers are required for all declarations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Export Health Certificates needed for export of live animals &amp; animal products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Phytosanitary Certificates needed for export of plants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Some other sector-specific Certificates and Licences are required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UK Border Controls have been introduced in 3 stages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EU Border Controls have been introduced in 1 stage</a:t>
            </a:r>
          </a:p>
        </p:txBody>
      </p:sp>
    </p:spTree>
    <p:extLst>
      <p:ext uri="{BB962C8B-B14F-4D97-AF65-F5344CB8AC3E}">
        <p14:creationId xmlns:p14="http://schemas.microsoft.com/office/powerpoint/2010/main" val="369153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6343"/>
            <a:ext cx="8224441" cy="679829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Northern Ireland Protocol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28976" y="1310457"/>
            <a:ext cx="7862836" cy="5100375"/>
          </a:xfrm>
        </p:spPr>
        <p:txBody>
          <a:bodyPr>
            <a:noAutofit/>
          </a:bodyPr>
          <a:lstStyle/>
          <a:p>
            <a:pPr marL="385763" indent="-385763">
              <a:lnSpc>
                <a:spcPct val="15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Came into force on 1st January 2021</a:t>
            </a:r>
          </a:p>
          <a:p>
            <a:pPr marL="385763" indent="-385763">
              <a:lnSpc>
                <a:spcPct val="15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Northern Ireland remains part of the UK customs territory</a:t>
            </a:r>
          </a:p>
          <a:p>
            <a:pPr marL="385763" indent="-385763">
              <a:lnSpc>
                <a:spcPct val="15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NI’s trade with the Irish Republic (and therefore the rest of the EU) </a:t>
            </a:r>
          </a:p>
          <a:p>
            <a:pPr marL="0" indent="0">
              <a:lnSpc>
                <a:spcPct val="150000"/>
              </a:lnSpc>
              <a:buClr>
                <a:srgbClr val="5BAC26"/>
              </a:buClr>
              <a:buSzPct val="120000"/>
              <a:buNone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      is also covered by the EU’s customs code </a:t>
            </a:r>
          </a:p>
          <a:p>
            <a:pPr marL="385763" indent="-385763">
              <a:lnSpc>
                <a:spcPct val="15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NI applies some single market rules to avoid a regulatory border</a:t>
            </a:r>
          </a:p>
          <a:p>
            <a:pPr marL="385763" indent="-385763">
              <a:lnSpc>
                <a:spcPct val="15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“Unfettered Access” for NI businesses selling into the British market </a:t>
            </a:r>
          </a:p>
          <a:p>
            <a:pPr marL="385763" indent="-385763">
              <a:lnSpc>
                <a:spcPct val="15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Businesses trading between NI and GB require </a:t>
            </a:r>
            <a:r>
              <a:rPr lang="en-GB" sz="19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XI EORI numbers</a:t>
            </a:r>
          </a:p>
          <a:p>
            <a:pPr marL="385763" indent="-385763">
              <a:lnSpc>
                <a:spcPct val="15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“Trader Support Service” </a:t>
            </a: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set up to facilitate trading with NI</a:t>
            </a:r>
          </a:p>
        </p:txBody>
      </p:sp>
    </p:spTree>
    <p:extLst>
      <p:ext uri="{BB962C8B-B14F-4D97-AF65-F5344CB8AC3E}">
        <p14:creationId xmlns:p14="http://schemas.microsoft.com/office/powerpoint/2010/main" val="1337155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65767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Changed in January?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00101" y="1084579"/>
            <a:ext cx="8089899" cy="5494021"/>
          </a:xfrm>
        </p:spPr>
        <p:txBody>
          <a:bodyPr>
            <a:normAutofit/>
          </a:bodyPr>
          <a:lstStyle/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No duty on </a:t>
            </a:r>
            <a:r>
              <a:rPr lang="en-GB" sz="1900" b="1" u="sng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most</a:t>
            </a: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imports and exports between the UK and the EU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Zero duty only applies if goods satisfy Rules Of Origin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Import VAT levied on all imports (EU and Rest of the World)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Postponed Import VAT Accounting scheme introduced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Responsibility for customs clearance (customs declaration, import duties, import VAT) determined by Incoterms used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Really important to understand Rules Of Origin and Incoterms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Vital to double-check data with suppliers, customers and carriers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endParaRPr lang="en-GB" sz="1900" b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endParaRPr lang="en-GB" sz="1900" b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74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65767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Changed in January?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270001" y="1071879"/>
            <a:ext cx="6921499" cy="5506054"/>
          </a:xfrm>
        </p:spPr>
        <p:txBody>
          <a:bodyPr>
            <a:normAutofit/>
          </a:bodyPr>
          <a:lstStyle/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EU nationals have until June to obtain “settled status”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UK’s new Immigration Laws have come into force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Passports must have at least 6 months to run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No visas or work permits required – unless more than</a:t>
            </a:r>
            <a:b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90 days out of 180 are spent in the EU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EHIC fine until expiry date, then GHIC will apply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No meat or dairy products to be taken into the EU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Customs declarations necessary if taking commercial goods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endParaRPr lang="en-GB" sz="1900" b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54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65767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Changed in January?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003524" y="1408915"/>
            <a:ext cx="5361911" cy="5113021"/>
          </a:xfrm>
        </p:spPr>
        <p:txBody>
          <a:bodyPr>
            <a:normAutofit/>
          </a:bodyPr>
          <a:lstStyle/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VAT changes (export)</a:t>
            </a:r>
          </a:p>
        </p:txBody>
      </p:sp>
    </p:spTree>
    <p:extLst>
      <p:ext uri="{BB962C8B-B14F-4D97-AF65-F5344CB8AC3E}">
        <p14:creationId xmlns:p14="http://schemas.microsoft.com/office/powerpoint/2010/main" val="61279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-171829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Value Added Tax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49300" y="749300"/>
            <a:ext cx="8001000" cy="5918199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i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SALES TO EU UP UNTIL 31st DECEMBER 2020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B2B Goods		Zero		(must quote customer VAT no. on invoice)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B2B Services	Zero		(must quote customer VAT no. on invoice)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B2C Goods		UK rate of VAT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B2C Services	UK rate of VAT	(some exceptions)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B2C Digital Services	Local rate of VAT	(need to register locally or for VAT MOSS)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i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SALES TO EU FROM 1st JANUARY 2021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B2B Goods		Zero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B2B Services	Zero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B2C Goods (non DDP)	Zero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B2C Goods (DDP)	Local rate of VAT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B2C Services	Zero		(some exceptions)</a:t>
            </a:r>
          </a:p>
          <a:p>
            <a:pPr marL="0" indent="0">
              <a:lnSpc>
                <a:spcPct val="170000"/>
              </a:lnSpc>
              <a:buClr>
                <a:srgbClr val="5BAC26"/>
              </a:buClr>
              <a:buSzPct val="120000"/>
              <a:buNone/>
            </a:pPr>
            <a:r>
              <a:rPr lang="en-GB" sz="25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B2C Digital Services  	Local rate of VAT	(need to register locally or for VAT MOSS)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endParaRPr lang="en-GB" sz="2000" b="1" dirty="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25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65767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Changed in January?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003524" y="1408915"/>
            <a:ext cx="5361911" cy="5113021"/>
          </a:xfrm>
        </p:spPr>
        <p:txBody>
          <a:bodyPr>
            <a:normAutofit/>
          </a:bodyPr>
          <a:lstStyle/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VAT changes  (export)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cs typeface="Calibri" panose="020F0502020204030204" pitchFamily="34" charset="0"/>
              </a:rPr>
              <a:t>VAT now levied on all imports from the EU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Agreements, Contracts, Ts &amp; Cs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Intellectual Property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Data Protection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ISPM15 regulation for wooden packaging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UKCA Marking</a:t>
            </a:r>
          </a:p>
        </p:txBody>
      </p:sp>
    </p:spTree>
    <p:extLst>
      <p:ext uri="{BB962C8B-B14F-4D97-AF65-F5344CB8AC3E}">
        <p14:creationId xmlns:p14="http://schemas.microsoft.com/office/powerpoint/2010/main" val="144277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9471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Ten Post-Brexit Issues</a:t>
            </a:r>
          </a:p>
        </p:txBody>
      </p:sp>
      <p:pic>
        <p:nvPicPr>
          <p:cNvPr id="1026" name="Picture 2" descr="How post-Brexit Britain can stay engaged with Brussels – POLITICO">
            <a:extLst>
              <a:ext uri="{FF2B5EF4-FFF2-40B4-BE49-F238E27FC236}">
                <a16:creationId xmlns:a16="http://schemas.microsoft.com/office/drawing/2014/main" id="{A4A165DA-E552-491C-BE28-0D195B5FD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99" y="1930400"/>
            <a:ext cx="6229349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185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9471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Ten Post-Brexit Issues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407461" y="1030715"/>
            <a:ext cx="6259431" cy="5681614"/>
          </a:xfrm>
        </p:spPr>
        <p:txBody>
          <a:bodyPr>
            <a:normAutofit fontScale="77500" lnSpcReduction="20000"/>
          </a:bodyPr>
          <a:lstStyle/>
          <a:p>
            <a:pPr marL="385763" indent="-385763">
              <a:lnSpc>
                <a:spcPct val="200000"/>
              </a:lnSpc>
              <a:buClr>
                <a:srgbClr val="FF0000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Didn’t know they had to complete Customs Declarations</a:t>
            </a:r>
          </a:p>
          <a:p>
            <a:pPr marL="385763" indent="-385763">
              <a:lnSpc>
                <a:spcPct val="200000"/>
              </a:lnSpc>
              <a:buClr>
                <a:srgbClr val="FF0000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Didn’t understand implication of Incoterms</a:t>
            </a:r>
          </a:p>
          <a:p>
            <a:pPr marL="385763" indent="-385763">
              <a:lnSpc>
                <a:spcPct val="200000"/>
              </a:lnSpc>
              <a:buClr>
                <a:srgbClr val="00B050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Didn’t understand importance of Rules Of Origin</a:t>
            </a:r>
          </a:p>
          <a:p>
            <a:pPr marL="385763" indent="-385763">
              <a:lnSpc>
                <a:spcPct val="200000"/>
              </a:lnSpc>
              <a:buClr>
                <a:srgbClr val="00B050"/>
              </a:buClr>
              <a:buSzPct val="120000"/>
              <a:buFont typeface="Wingdings" pitchFamily="2" charset="2"/>
              <a:buChar char="§"/>
            </a:pPr>
            <a:r>
              <a:rPr lang="en-GB" sz="21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Didn’t know about EHCs and other special documents</a:t>
            </a:r>
          </a:p>
          <a:p>
            <a:pPr marL="385763" indent="-385763">
              <a:lnSpc>
                <a:spcPct val="200000"/>
              </a:lnSpc>
              <a:buClr>
                <a:srgbClr val="FF0000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Didn’t realise that VAT on EU imports had been introduced</a:t>
            </a:r>
          </a:p>
          <a:p>
            <a:pPr marL="385763" indent="-385763">
              <a:lnSpc>
                <a:spcPct val="200000"/>
              </a:lnSpc>
              <a:buClr>
                <a:srgbClr val="FF0000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Hadn’t heard of Postponed Import VAT Accounting scheme</a:t>
            </a:r>
          </a:p>
          <a:p>
            <a:pPr marL="385763" indent="-385763">
              <a:lnSpc>
                <a:spcPct val="200000"/>
              </a:lnSpc>
              <a:buClr>
                <a:srgbClr val="00B050"/>
              </a:buClr>
              <a:buSzPct val="120000"/>
              <a:buFont typeface="Wingdings" pitchFamily="2" charset="2"/>
              <a:buChar char="§"/>
            </a:pPr>
            <a:r>
              <a:rPr lang="en-GB" sz="21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Surprised by “Double Duty” and  “EU Re-Export Duty” scenarios </a:t>
            </a:r>
          </a:p>
          <a:p>
            <a:pPr marL="385763" indent="-385763">
              <a:lnSpc>
                <a:spcPct val="200000"/>
              </a:lnSpc>
              <a:buClr>
                <a:srgbClr val="00B050"/>
              </a:buClr>
              <a:buSzPct val="120000"/>
              <a:buFont typeface="Wingdings" pitchFamily="2" charset="2"/>
              <a:buChar char="§"/>
            </a:pPr>
            <a:r>
              <a:rPr lang="en-GB" sz="21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Delays at ports, with couriers and in groupage network</a:t>
            </a:r>
          </a:p>
          <a:p>
            <a:pPr marL="385763" indent="-385763">
              <a:lnSpc>
                <a:spcPct val="200000"/>
              </a:lnSpc>
              <a:buClr>
                <a:srgbClr val="00B050"/>
              </a:buClr>
              <a:buSzPct val="120000"/>
              <a:buFont typeface="Wingdings" pitchFamily="2" charset="2"/>
              <a:buChar char="§"/>
            </a:pPr>
            <a:r>
              <a:rPr lang="en-GB" sz="21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HMRC very difficult to contact</a:t>
            </a:r>
          </a:p>
          <a:p>
            <a:pPr marL="385763" indent="-385763">
              <a:lnSpc>
                <a:spcPct val="200000"/>
              </a:lnSpc>
              <a:buClr>
                <a:srgbClr val="00B050"/>
              </a:buClr>
              <a:buSzPct val="120000"/>
              <a:buFont typeface="Wingdings" pitchFamily="2" charset="2"/>
              <a:buChar char="§"/>
            </a:pPr>
            <a:r>
              <a:rPr lang="en-GB" sz="2100" b="1" dirty="0">
                <a:solidFill>
                  <a:srgbClr val="00B05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Northern Ireland confusion, frustration and anger</a:t>
            </a:r>
          </a:p>
        </p:txBody>
      </p:sp>
    </p:spTree>
    <p:extLst>
      <p:ext uri="{BB962C8B-B14F-4D97-AF65-F5344CB8AC3E}">
        <p14:creationId xmlns:p14="http://schemas.microsoft.com/office/powerpoint/2010/main" val="108728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6771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Export Opportunities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93700" y="1338579"/>
            <a:ext cx="8420100" cy="441452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Export Trade Deals in place with over 90 countries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Increased exports will aid recovery from </a:t>
            </a:r>
            <a:r>
              <a:rPr lang="en-GB" sz="1900" b="1" dirty="0" err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Covid</a:t>
            </a: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landscape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“Levelling Up” initiative (Midlands Engine, Northern Powerhouse, South West)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Department for International Trade’s new “Export Growth Plan”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SzPct val="120000"/>
            </a:pPr>
            <a:r>
              <a:rPr lang="en-GB" sz="19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Additional local advisers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SzPct val="120000"/>
            </a:pPr>
            <a:r>
              <a:rPr lang="en-GB" sz="19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“Export Academy” training webinars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SzPct val="120000"/>
            </a:pPr>
            <a:r>
              <a:rPr lang="en-GB" sz="19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“Internationalisation Fund” programme of matched funding support</a:t>
            </a:r>
          </a:p>
          <a:p>
            <a:pPr lvl="1">
              <a:lnSpc>
                <a:spcPct val="150000"/>
              </a:lnSpc>
              <a:buClr>
                <a:schemeClr val="tx1"/>
              </a:buClr>
              <a:buSzPct val="120000"/>
            </a:pPr>
            <a:r>
              <a:rPr lang="en-GB" sz="19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More resources, more training and more funding</a:t>
            </a:r>
          </a:p>
        </p:txBody>
      </p:sp>
    </p:spTree>
    <p:extLst>
      <p:ext uri="{BB962C8B-B14F-4D97-AF65-F5344CB8AC3E}">
        <p14:creationId xmlns:p14="http://schemas.microsoft.com/office/powerpoint/2010/main" val="2396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0" y="-19429"/>
            <a:ext cx="8199041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Support Is There?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231901" y="927101"/>
            <a:ext cx="6159500" cy="5435600"/>
          </a:xfrm>
        </p:spPr>
        <p:txBody>
          <a:bodyPr>
            <a:normAutofit lnSpcReduction="10000"/>
          </a:bodyPr>
          <a:lstStyle/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cs typeface="Calibri" panose="020F0502020204030204" pitchFamily="34" charset="0"/>
              </a:rPr>
              <a:t>Department for International Trade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Local business support teams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Chambers of Commerce, FSB, IOD, IOE and HMRC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Freight Forwarders, Carriers, Hauliers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IP Specialists, GDPR Specialists, Packaging Specialists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Trading Standards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Sector-specific Organisations</a:t>
            </a:r>
          </a:p>
          <a:p>
            <a:pPr marL="385763" indent="-385763">
              <a:lnSpc>
                <a:spcPct val="200000"/>
              </a:lnSpc>
              <a:buClr>
                <a:srgbClr val="5BAC26"/>
              </a:buClr>
              <a:buSzPct val="120000"/>
              <a:buFont typeface="Wingdings" pitchFamily="2" charset="2"/>
              <a:buChar char="§"/>
            </a:pPr>
            <a:r>
              <a:rPr lang="en-GB" sz="1900" b="1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GOV.UK website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4C5D72-8502-4276-B3F0-D413ACEEA6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34" t="11481" r="12084" b="6050"/>
          <a:stretch/>
        </p:blipFill>
        <p:spPr>
          <a:xfrm>
            <a:off x="4800601" y="4364805"/>
            <a:ext cx="3898900" cy="233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4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6771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What Businesses Must Do Now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20700" y="1021079"/>
            <a:ext cx="8178801" cy="55261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Confirm  EORI numbers &amp; commodity codes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Confirm who is going to complete customs declarations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Review Incoterms and understand Rules Of Origin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Explore Customs Warehouse solution to “Double Duty” issue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Confirm “settled status” of own and UK suppliers’ EU nationals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Consider Duty Deferment accounts and Postponed Import VAT Accounting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Review “European Union” references in all contracts and agreements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Check wooden pallets, crates etc are ISPM15 compliant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Establish if additional EU approvals or certification are required</a:t>
            </a:r>
          </a:p>
          <a:p>
            <a:pPr>
              <a:lnSpc>
                <a:spcPct val="150000"/>
              </a:lnSpc>
              <a:buClr>
                <a:srgbClr val="00B050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Start to use UKCA marking and not CE marking for goods sold in the UK</a:t>
            </a:r>
          </a:p>
        </p:txBody>
      </p:sp>
      <p:pic>
        <p:nvPicPr>
          <p:cNvPr id="1026" name="Picture 2" descr="March 2021 calendar leaf Royalty Free Vector Image">
            <a:extLst>
              <a:ext uri="{FF2B5EF4-FFF2-40B4-BE49-F238E27FC236}">
                <a16:creationId xmlns:a16="http://schemas.microsoft.com/office/drawing/2014/main" id="{17625C54-CFC6-4075-B096-D10B46E93C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0" t="10000" r="8400" b="14890"/>
          <a:stretch/>
        </p:blipFill>
        <p:spPr bwMode="auto">
          <a:xfrm>
            <a:off x="7035800" y="1155700"/>
            <a:ext cx="1461650" cy="141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45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AF51A0E-DF53-4D6D-8550-1EF6905E2A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417" t="30761" r="26111" b="15433"/>
          <a:stretch/>
        </p:blipFill>
        <p:spPr>
          <a:xfrm>
            <a:off x="276887" y="1028700"/>
            <a:ext cx="8501877" cy="5308600"/>
          </a:xfrm>
          <a:prstGeom prst="rect">
            <a:avLst/>
          </a:prstGeom>
          <a:ln w="6350">
            <a:solidFill>
              <a:srgbClr val="FF0000"/>
            </a:solidFill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E201B55-9563-4DBB-8D3B-9C797BF50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20271"/>
            <a:ext cx="8199041" cy="794129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Where Are All the Answers?</a:t>
            </a:r>
          </a:p>
        </p:txBody>
      </p:sp>
    </p:spTree>
    <p:extLst>
      <p:ext uri="{BB962C8B-B14F-4D97-AF65-F5344CB8AC3E}">
        <p14:creationId xmlns:p14="http://schemas.microsoft.com/office/powerpoint/2010/main" val="403902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9471"/>
            <a:ext cx="7886700" cy="1079626"/>
          </a:xfrm>
        </p:spPr>
        <p:txBody>
          <a:bodyPr>
            <a:normAutofit/>
          </a:bodyPr>
          <a:lstStyle/>
          <a:p>
            <a:pPr algn="ctr" defTabSz="685800" eaLnBrk="0" hangingPunct="0">
              <a:defRPr/>
            </a:pPr>
            <a:r>
              <a:rPr lang="en-GB" dirty="0"/>
              <a:t>Post-Brexit 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636061" y="1157715"/>
            <a:ext cx="6259431" cy="4481085"/>
          </a:xfrm>
        </p:spPr>
        <p:txBody>
          <a:bodyPr>
            <a:normAutofit/>
          </a:bodyPr>
          <a:lstStyle/>
          <a:p>
            <a:pPr marL="385763" indent="-385763">
              <a:lnSpc>
                <a:spcPct val="200000"/>
              </a:lnSpc>
              <a:buClr>
                <a:srgbClr val="273B7B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Teething problems will continue for a while yet</a:t>
            </a:r>
          </a:p>
          <a:p>
            <a:pPr marL="385763" indent="-385763">
              <a:lnSpc>
                <a:spcPct val="200000"/>
              </a:lnSpc>
              <a:buClr>
                <a:srgbClr val="273B7B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But businesses are getting used to changes</a:t>
            </a:r>
          </a:p>
          <a:p>
            <a:pPr marL="385763" indent="-385763">
              <a:lnSpc>
                <a:spcPct val="200000"/>
              </a:lnSpc>
              <a:buClr>
                <a:srgbClr val="273B7B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EU remains a vitally important market</a:t>
            </a:r>
          </a:p>
          <a:p>
            <a:pPr marL="385763" indent="-385763">
              <a:lnSpc>
                <a:spcPct val="200000"/>
              </a:lnSpc>
              <a:buClr>
                <a:srgbClr val="273B7B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New opportunities outside the EU</a:t>
            </a:r>
          </a:p>
          <a:p>
            <a:pPr marL="385763" indent="-385763">
              <a:lnSpc>
                <a:spcPct val="200000"/>
              </a:lnSpc>
              <a:buClr>
                <a:srgbClr val="273B7B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New Government (DIT) support for exporters</a:t>
            </a:r>
          </a:p>
          <a:p>
            <a:pPr marL="385763" indent="-385763">
              <a:lnSpc>
                <a:spcPct val="200000"/>
              </a:lnSpc>
              <a:buClr>
                <a:srgbClr val="273B7B"/>
              </a:buClr>
              <a:buSzPct val="120000"/>
              <a:buFont typeface="Wingdings" pitchFamily="2" charset="2"/>
              <a:buChar char="§"/>
            </a:pP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We should look forward with optimism</a:t>
            </a:r>
          </a:p>
        </p:txBody>
      </p:sp>
      <p:pic>
        <p:nvPicPr>
          <p:cNvPr id="4" name="Picture 3" descr="Crisis And Chaos On UK's Exit From The EU - CCT NEWS">
            <a:extLst>
              <a:ext uri="{FF2B5EF4-FFF2-40B4-BE49-F238E27FC236}">
                <a16:creationId xmlns:a16="http://schemas.microsoft.com/office/drawing/2014/main" id="{00069A50-426A-4D05-AF45-6F6BC82818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7" r="9177" b="1504"/>
          <a:stretch/>
        </p:blipFill>
        <p:spPr bwMode="auto">
          <a:xfrm>
            <a:off x="6362701" y="4733703"/>
            <a:ext cx="2692400" cy="200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7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BL Powerpoint template 4.3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E4B43C0-828C-4349-9F5D-6484B9215455}" vid="{741C190B-325D-DC44-8F98-4579A6ADFA5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0B1E267512E746B402D90DF35BC2E9" ma:contentTypeVersion="13" ma:contentTypeDescription="Create a new document." ma:contentTypeScope="" ma:versionID="0e1c7f8e253e831ba6455d98685a6e4a">
  <xsd:schema xmlns:xsd="http://www.w3.org/2001/XMLSchema" xmlns:xs="http://www.w3.org/2001/XMLSchema" xmlns:p="http://schemas.microsoft.com/office/2006/metadata/properties" xmlns:ns2="f8b75342-4ba7-494a-9891-1219052a6a3e" xmlns:ns3="083d1bba-c0ce-43d9-ac3b-bc319e8ab03a" targetNamespace="http://schemas.microsoft.com/office/2006/metadata/properties" ma:root="true" ma:fieldsID="35f6f81e4d851471808a4e27da9f041c" ns2:_="" ns3:_="">
    <xsd:import namespace="f8b75342-4ba7-494a-9891-1219052a6a3e"/>
    <xsd:import namespace="083d1bba-c0ce-43d9-ac3b-bc319e8ab0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Dat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b75342-4ba7-494a-9891-1219052a6a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Date" ma:index="18" nillable="true" ma:displayName="Date" ma:format="DateTime" ma:internalName="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3d1bba-c0ce-43d9-ac3b-bc319e8ab03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 xmlns="f8b75342-4ba7-494a-9891-1219052a6a3e" xsi:nil="true"/>
  </documentManagement>
</p:properties>
</file>

<file path=customXml/itemProps1.xml><?xml version="1.0" encoding="utf-8"?>
<ds:datastoreItem xmlns:ds="http://schemas.openxmlformats.org/officeDocument/2006/customXml" ds:itemID="{B87BC578-E5E8-4F46-89CC-EAB636712506}"/>
</file>

<file path=customXml/itemProps2.xml><?xml version="1.0" encoding="utf-8"?>
<ds:datastoreItem xmlns:ds="http://schemas.openxmlformats.org/officeDocument/2006/customXml" ds:itemID="{5ABF90C3-28E3-4B79-B1D0-E5A485EA9F51}"/>
</file>

<file path=customXml/itemProps3.xml><?xml version="1.0" encoding="utf-8"?>
<ds:datastoreItem xmlns:ds="http://schemas.openxmlformats.org/officeDocument/2006/customXml" ds:itemID="{77959BFB-E96D-46B9-A2C9-D385CF0AE86F}"/>
</file>

<file path=docProps/app.xml><?xml version="1.0" encoding="utf-8"?>
<Properties xmlns="http://schemas.openxmlformats.org/officeDocument/2006/extended-properties" xmlns:vt="http://schemas.openxmlformats.org/officeDocument/2006/docPropsVTypes">
  <Template>BL Powerpoint template 4.3</Template>
  <TotalTime>3480</TotalTime>
  <Words>1240</Words>
  <Application>Microsoft Office PowerPoint</Application>
  <PresentationFormat>On-screen Show (4:3)</PresentationFormat>
  <Paragraphs>318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 Gothic Bold</vt:lpstr>
      <vt:lpstr>Century Gothic Regular</vt:lpstr>
      <vt:lpstr>Wingdings</vt:lpstr>
      <vt:lpstr>BL Powerpoint template 4.3</vt:lpstr>
      <vt:lpstr>PowerPoint Presentation</vt:lpstr>
      <vt:lpstr>EU Exit – The Current State Of Play</vt:lpstr>
      <vt:lpstr>PowerPoint Presentation</vt:lpstr>
      <vt:lpstr>What Changed in January?</vt:lpstr>
      <vt:lpstr>What Changed in January?</vt:lpstr>
      <vt:lpstr>Northern Ireland Protocol</vt:lpstr>
      <vt:lpstr>What Changed in January?</vt:lpstr>
      <vt:lpstr>What Changed in January?</vt:lpstr>
      <vt:lpstr>What Changed in January?</vt:lpstr>
      <vt:lpstr>Value Added Tax</vt:lpstr>
      <vt:lpstr>What Changed in January?</vt:lpstr>
      <vt:lpstr>Ten Post-Brexit Issues</vt:lpstr>
      <vt:lpstr>Ten Post-Brexit Issues</vt:lpstr>
      <vt:lpstr>Export Opportunities</vt:lpstr>
      <vt:lpstr>What Support Is There?</vt:lpstr>
      <vt:lpstr>What Businesses Must Do Now</vt:lpstr>
      <vt:lpstr>Where Are All the Answers?</vt:lpstr>
      <vt:lpstr>Post-Brexit Summary</vt:lpstr>
    </vt:vector>
  </TitlesOfParts>
  <Company>EMB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Juliet Pask</dc:creator>
  <cp:lastModifiedBy>Mike Stokes</cp:lastModifiedBy>
  <cp:revision>367</cp:revision>
  <cp:lastPrinted>2021-03-20T14:28:36Z</cp:lastPrinted>
  <dcterms:created xsi:type="dcterms:W3CDTF">2017-05-25T14:34:54Z</dcterms:created>
  <dcterms:modified xsi:type="dcterms:W3CDTF">2021-03-20T14:31:23Z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0x0101007C0B1E267512E746B402D90DF35BC2E9</vt:lpwstr>
  </property>
</Properties>
</file>